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327" r:id="rId3"/>
    <p:sldId id="364" r:id="rId4"/>
    <p:sldId id="373" r:id="rId5"/>
    <p:sldId id="370" r:id="rId6"/>
    <p:sldId id="371" r:id="rId7"/>
    <p:sldId id="377" r:id="rId8"/>
    <p:sldId id="372" r:id="rId9"/>
    <p:sldId id="374" r:id="rId10"/>
    <p:sldId id="366" r:id="rId11"/>
    <p:sldId id="378" r:id="rId12"/>
    <p:sldId id="379" r:id="rId13"/>
    <p:sldId id="380" r:id="rId14"/>
    <p:sldId id="381" r:id="rId15"/>
    <p:sldId id="382" r:id="rId16"/>
    <p:sldId id="28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100"/>
    <a:srgbClr val="5C5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66" d="100"/>
          <a:sy n="66" d="100"/>
        </p:scale>
        <p:origin x="1253" y="7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2;&#1086;&#1085;&#1080;&#1090;&#1086;&#1088;&#1080;&#1085;&#1075;%20&#1076;&#1077;&#1103;&#1090;&#1077;&#1083;&#1100;&#1085;&#1086;&#1089;&#1090;&#1080;%20&#1053;&#1055;&#1056;%20&#1087;&#1086;&#1095;&#1080;&#1097;&#1077;&#1085;&#1085;&#1099;&#1081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2;&#1086;&#1085;&#1080;&#1090;&#1086;&#1088;&#1080;&#1085;&#1075;%20&#1076;&#1077;&#1103;&#1090;&#1077;&#1083;&#1100;&#1085;&#1086;&#1089;&#1090;&#1080;%20&#1053;&#1055;&#1056;%20&#1087;&#1086;&#1095;&#1080;&#1097;&#1077;&#1085;&#1085;&#1099;&#1081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/>
              <a:t>Виртуальная</a:t>
            </a:r>
            <a:r>
              <a:rPr lang="ru-RU" sz="1400" baseline="0" dirty="0"/>
              <a:t> </a:t>
            </a:r>
            <a:r>
              <a:rPr lang="ru-RU" sz="1400" baseline="0" dirty="0" smtClean="0"/>
              <a:t>посещаемость</a:t>
            </a:r>
            <a:r>
              <a:rPr lang="en-US" sz="1400" baseline="0" dirty="0" smtClean="0"/>
              <a:t> ~ 68%</a:t>
            </a:r>
            <a:r>
              <a:rPr lang="ru-RU" sz="1400" baseline="0" dirty="0" smtClean="0"/>
              <a:t> </a:t>
            </a:r>
            <a:endParaRPr lang="ru-RU" sz="1400" dirty="0"/>
          </a:p>
        </c:rich>
      </c:tx>
      <c:layout>
        <c:manualLayout>
          <c:xMode val="edge"/>
          <c:yMode val="edge"/>
          <c:x val="0.3001342560997905"/>
          <c:y val="2.72228115220983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Итог!$L$11:$R$11</c:f>
              <c:strCache>
                <c:ptCount val="7"/>
                <c:pt idx="0">
                  <c:v>16,1%</c:v>
                </c:pt>
                <c:pt idx="1">
                  <c:v>7,5%</c:v>
                </c:pt>
                <c:pt idx="2">
                  <c:v>6,3%</c:v>
                </c:pt>
                <c:pt idx="3">
                  <c:v>10,1%</c:v>
                </c:pt>
                <c:pt idx="4">
                  <c:v>9,1%</c:v>
                </c:pt>
                <c:pt idx="5">
                  <c:v>14,7%</c:v>
                </c:pt>
                <c:pt idx="6">
                  <c:v>4,4%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Итог!$L$9:$R$9</c:f>
              <c:strCache>
                <c:ptCount val="7"/>
                <c:pt idx="0">
                  <c:v>На лекционных вебинарах присутствовало студентов, чел</c:v>
                </c:pt>
                <c:pt idx="1">
                  <c:v>Кол-во студентов, прошедших тесты для самоконтроля, чел</c:v>
                </c:pt>
                <c:pt idx="2">
                  <c:v>Кол-во студентов, давших ответы на контрольные вопросы в ЭИОС, чел</c:v>
                </c:pt>
                <c:pt idx="3">
                  <c:v>Кол-во студентов, выполнивших домашние задания в ЭИОС, чел</c:v>
                </c:pt>
                <c:pt idx="4">
                  <c:v>На практических вебинарах присутствовало студентов, чел</c:v>
                </c:pt>
                <c:pt idx="5">
                  <c:v>Кол-во студентов, выполнивших учебные задания в ЭИОС, чел</c:v>
                </c:pt>
                <c:pt idx="6">
                  <c:v>Кол-во студентов, представивших в ЭИОС отчеты по лаб работам чел</c:v>
                </c:pt>
              </c:strCache>
            </c:strRef>
          </c:cat>
          <c:val>
            <c:numRef>
              <c:f>Итог!$L$10:$R$10</c:f>
              <c:numCache>
                <c:formatCode>General</c:formatCode>
                <c:ptCount val="7"/>
                <c:pt idx="0">
                  <c:v>228796</c:v>
                </c:pt>
                <c:pt idx="1">
                  <c:v>106199</c:v>
                </c:pt>
                <c:pt idx="2">
                  <c:v>89218</c:v>
                </c:pt>
                <c:pt idx="3">
                  <c:v>144172</c:v>
                </c:pt>
                <c:pt idx="4">
                  <c:v>129593</c:v>
                </c:pt>
                <c:pt idx="5">
                  <c:v>208949</c:v>
                </c:pt>
                <c:pt idx="6">
                  <c:v>62027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1165518064"/>
        <c:axId val="-1165509360"/>
      </c:barChart>
      <c:catAx>
        <c:axId val="-116551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165509360"/>
        <c:crosses val="autoZero"/>
        <c:auto val="1"/>
        <c:lblAlgn val="ctr"/>
        <c:lblOffset val="100"/>
        <c:noMultiLvlLbl val="0"/>
      </c:catAx>
      <c:valAx>
        <c:axId val="-116550936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165518064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/>
              <a:t>Проведено </a:t>
            </a:r>
            <a:r>
              <a:rPr lang="ru-RU" sz="1400" dirty="0"/>
              <a:t>дистанционных</a:t>
            </a:r>
            <a:r>
              <a:rPr lang="ru-RU" sz="1400" baseline="0" dirty="0"/>
              <a:t> </a:t>
            </a:r>
            <a:r>
              <a:rPr lang="ru-RU" sz="1400" baseline="0" dirty="0" smtClean="0"/>
              <a:t>занятий </a:t>
            </a:r>
            <a:r>
              <a:rPr lang="en-US" sz="1400" baseline="0" dirty="0" smtClean="0"/>
              <a:t>~</a:t>
            </a:r>
            <a:r>
              <a:rPr lang="ru-RU" sz="1400" baseline="0" dirty="0" smtClean="0"/>
              <a:t> 62%</a:t>
            </a:r>
            <a:endParaRPr lang="ru-RU" sz="1400" dirty="0"/>
          </a:p>
        </c:rich>
      </c:tx>
      <c:layout>
        <c:manualLayout>
          <c:xMode val="edge"/>
          <c:yMode val="edge"/>
          <c:x val="0.15463604619981502"/>
          <c:y val="4.46698639256223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659549206044607"/>
          <c:y val="0.14939183284268004"/>
          <c:w val="0.85670327939634194"/>
          <c:h val="0.6438426635032951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Итог!$Z$9:$AC$9</c:f>
              <c:strCache>
                <c:ptCount val="4"/>
                <c:pt idx="0">
                  <c:v>Лекционных вебинаров проведено, часов</c:v>
                </c:pt>
                <c:pt idx="1">
                  <c:v>Практических вебинаров проведено, часов</c:v>
                </c:pt>
                <c:pt idx="2">
                  <c:v>Видеоматериалов опубликовано в ЭИОС, час</c:v>
                </c:pt>
                <c:pt idx="3">
                  <c:v>Проведение лабораторного практикума, час</c:v>
                </c:pt>
              </c:strCache>
            </c:strRef>
          </c:cat>
          <c:val>
            <c:numRef>
              <c:f>Итог!$Z$10:$AC$10</c:f>
              <c:numCache>
                <c:formatCode>General</c:formatCode>
                <c:ptCount val="4"/>
                <c:pt idx="0">
                  <c:v>29278.519999999997</c:v>
                </c:pt>
                <c:pt idx="1">
                  <c:v>42273.02</c:v>
                </c:pt>
                <c:pt idx="2">
                  <c:v>4762.3736666666664</c:v>
                </c:pt>
                <c:pt idx="3">
                  <c:v>10916.5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1084486192"/>
        <c:axId val="-1084481296"/>
      </c:barChart>
      <c:catAx>
        <c:axId val="-108448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84481296"/>
        <c:crosses val="autoZero"/>
        <c:auto val="1"/>
        <c:lblAlgn val="ctr"/>
        <c:lblOffset val="100"/>
        <c:noMultiLvlLbl val="0"/>
      </c:catAx>
      <c:valAx>
        <c:axId val="-108448129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84486192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03FE0-45AB-4C18-9DA9-8B36FF427526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C1B95-5657-4C82-97DA-ED41B8E19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952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5C601-2A14-49DE-BB99-E8129E54FB9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13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B1D8-EC46-4DC8-AC57-75A724C7518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A7A-ABBA-435E-B910-ED66430A6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256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B1D8-EC46-4DC8-AC57-75A724C7518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A7A-ABBA-435E-B910-ED66430A6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572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B1D8-EC46-4DC8-AC57-75A724C7518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A7A-ABBA-435E-B910-ED66430A6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751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B1D8-EC46-4DC8-AC57-75A724C7518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A7A-ABBA-435E-B910-ED66430A6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51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B1D8-EC46-4DC8-AC57-75A724C7518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A7A-ABBA-435E-B910-ED66430A6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020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B1D8-EC46-4DC8-AC57-75A724C7518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A7A-ABBA-435E-B910-ED66430A6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509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B1D8-EC46-4DC8-AC57-75A724C7518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A7A-ABBA-435E-B910-ED66430A6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276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B1D8-EC46-4DC8-AC57-75A724C7518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A7A-ABBA-435E-B910-ED66430A6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817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B1D8-EC46-4DC8-AC57-75A724C7518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A7A-ABBA-435E-B910-ED66430A6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070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B1D8-EC46-4DC8-AC57-75A724C7518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A7A-ABBA-435E-B910-ED66430A6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785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B1D8-EC46-4DC8-AC57-75A724C7518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A7A-ABBA-435E-B910-ED66430A6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545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6B1D8-EC46-4DC8-AC57-75A724C75181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24A7A-ABBA-435E-B910-ED66430A6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27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ffice365.urfu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d.urfu.ru/" TargetMode="External"/><Relationship Id="rId4" Type="http://schemas.openxmlformats.org/officeDocument/2006/relationships/hyperlink" Target="https://teams.microsoft.com/download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13.png"/><Relationship Id="rId21" Type="http://schemas.openxmlformats.org/officeDocument/2006/relationships/image" Target="../media/image40.png"/><Relationship Id="rId7" Type="http://schemas.openxmlformats.org/officeDocument/2006/relationships/image" Target="../media/image17.png"/><Relationship Id="rId12" Type="http://schemas.openxmlformats.org/officeDocument/2006/relationships/image" Target="../media/image31.jpeg"/><Relationship Id="rId17" Type="http://schemas.openxmlformats.org/officeDocument/2006/relationships/image" Target="../media/image36.jpg"/><Relationship Id="rId2" Type="http://schemas.openxmlformats.org/officeDocument/2006/relationships/image" Target="../media/image2.png"/><Relationship Id="rId16" Type="http://schemas.openxmlformats.org/officeDocument/2006/relationships/image" Target="../media/image35.jp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4.png"/><Relationship Id="rId5" Type="http://schemas.openxmlformats.org/officeDocument/2006/relationships/image" Target="../media/image15.png"/><Relationship Id="rId15" Type="http://schemas.openxmlformats.org/officeDocument/2006/relationships/image" Target="../media/image34.jpg"/><Relationship Id="rId10" Type="http://schemas.openxmlformats.org/officeDocument/2006/relationships/image" Target="../media/image23.png"/><Relationship Id="rId19" Type="http://schemas.openxmlformats.org/officeDocument/2006/relationships/image" Target="../media/image38.png"/><Relationship Id="rId4" Type="http://schemas.openxmlformats.org/officeDocument/2006/relationships/image" Target="../media/image14.png"/><Relationship Id="rId9" Type="http://schemas.openxmlformats.org/officeDocument/2006/relationships/image" Target="../media/image30.png"/><Relationship Id="rId1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952946"/>
            <a:ext cx="12192000" cy="1533125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Использование сервиса </a:t>
            </a:r>
            <a:r>
              <a:rPr lang="ru-RU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Microsoft</a:t>
            </a: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Teams</a:t>
            </a: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учебном процессе </a:t>
            </a:r>
            <a:br>
              <a:rPr lang="ru-RU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E0894F3-A317-AD4C-A7AF-94D05F3FD7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22" y="181663"/>
            <a:ext cx="2870428" cy="1241817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141694" y="6244217"/>
            <a:ext cx="2961559" cy="518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Екатеринбург,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27.08.2020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1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8240" y="249075"/>
            <a:ext cx="10030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Активация доступа к сервису </a:t>
            </a:r>
            <a:r>
              <a:rPr lang="en-US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 Teams</a:t>
            </a:r>
            <a:endParaRPr lang="ru-RU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69" y="249075"/>
            <a:ext cx="1658671" cy="56173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5C9C031-1631-43F8-ABE5-EFA16D778B12}"/>
              </a:ext>
            </a:extLst>
          </p:cNvPr>
          <p:cNvSpPr/>
          <p:nvPr/>
        </p:nvSpPr>
        <p:spPr>
          <a:xfrm>
            <a:off x="519820" y="873345"/>
            <a:ext cx="548214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преподавателей и сотрудников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Выполнить активацию доступа к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сервисам Office365 c помощью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страницы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office365.urfu.ru/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своей корпоративной учетной записи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если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ваш доступ не был активирован ранее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Рекомендуем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скачать с сайта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teams.microsoft.com/downloads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установить на свой компьютер бесплатное приложение-клиент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Teams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Оформить запрос в службу поддержки: «Прошу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подключить для </a:t>
            </a:r>
            <a:r>
              <a:rPr lang="ru-RU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ФИО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office365.urfu.ru лицензию на облачный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Exchange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перенаправлением сообщений на корпоративный почтовый ящик: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************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@urfu.ru»</a:t>
            </a:r>
            <a:endParaRPr lang="ru-RU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5C9C031-1631-43F8-ABE5-EFA16D778B12}"/>
              </a:ext>
            </a:extLst>
          </p:cNvPr>
          <p:cNvSpPr/>
          <p:nvPr/>
        </p:nvSpPr>
        <p:spPr>
          <a:xfrm>
            <a:off x="6548234" y="872316"/>
            <a:ext cx="479960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студентов: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Убедиться в наличии активной корпоративной учетной записи при помощи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сервиса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https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://id.urfu.ru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/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необходимости восстановить свой пароль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Выполнить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активацию доступа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сервисам Office365 c  помощью 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страницы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://office365.urfu.ru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/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своей корпоративной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учетной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записи,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ваш доступ не был активирован ранее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Рекомендуется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скачать с сайта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teams.microsoft.com/downloads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установить на свой   компьютер   бесплатное   приложение-клиент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Teams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3754" y="5858296"/>
            <a:ext cx="11318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</a:rPr>
              <a:t>Процесс активации обычно занимает до 36 часов. По прошествии этого времени можно приступать к работе. Убедитесь, что активация прошла успешно на странице https://office365.urfu.ru/.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0074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8240" y="249075"/>
            <a:ext cx="10030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команд=академических групп в </a:t>
            </a:r>
            <a:r>
              <a:rPr lang="en-US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 Teams</a:t>
            </a:r>
            <a:endParaRPr lang="ru-RU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69" y="249075"/>
            <a:ext cx="1658671" cy="56173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5C9C031-1631-43F8-ABE5-EFA16D778B12}"/>
              </a:ext>
            </a:extLst>
          </p:cNvPr>
          <p:cNvSpPr/>
          <p:nvPr/>
        </p:nvSpPr>
        <p:spPr>
          <a:xfrm>
            <a:off x="1106640" y="937722"/>
            <a:ext cx="5912785" cy="737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Сотрудник деканата: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Выполняет вход в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 Teams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Переходит на страницу «Команды».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правом верхнем углу нажимает «Присоединиться или создать команду».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Кликает на «Создать команду».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Выбирает тип команды «Класс».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окне «Создайте команду» вводит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наименование академической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группы        «Далее».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окне «Добавление пользователей в команду» нажимает «Пропустить».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Снова переходит на страницу «Команды».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Находит только что созданную команду и нажимает «…» в правом верхнем углу иконки 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Кликает на «Настройки»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«Код команды»</a:t>
            </a:r>
            <a:b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«Создать».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Копирует код команды, например «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297zui1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</a:t>
            </a:r>
          </a:p>
          <a:p>
            <a:pPr>
              <a:spcAft>
                <a:spcPts val="600"/>
              </a:spcAft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69" y="937722"/>
            <a:ext cx="597106" cy="5506640"/>
          </a:xfrm>
          <a:prstGeom prst="rect">
            <a:avLst/>
          </a:prstGeom>
        </p:spPr>
      </p:pic>
      <p:cxnSp>
        <p:nvCxnSpPr>
          <p:cNvPr id="10" name="Скругленная соединительная линия 9"/>
          <p:cNvCxnSpPr/>
          <p:nvPr/>
        </p:nvCxnSpPr>
        <p:spPr>
          <a:xfrm rot="10800000" flipV="1">
            <a:off x="773382" y="1774518"/>
            <a:ext cx="470023" cy="358437"/>
          </a:xfrm>
          <a:prstGeom prst="curvedConnector3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0515" y="937722"/>
            <a:ext cx="4916555" cy="27655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0515" y="3868712"/>
            <a:ext cx="4947477" cy="2782956"/>
          </a:xfrm>
          <a:prstGeom prst="rect">
            <a:avLst/>
          </a:prstGeom>
        </p:spPr>
      </p:pic>
      <p:cxnSp>
        <p:nvCxnSpPr>
          <p:cNvPr id="15" name="Скругленная соединительная линия 14"/>
          <p:cNvCxnSpPr/>
          <p:nvPr/>
        </p:nvCxnSpPr>
        <p:spPr>
          <a:xfrm flipV="1">
            <a:off x="5828306" y="1192696"/>
            <a:ext cx="5104737" cy="1208598"/>
          </a:xfrm>
          <a:prstGeom prst="curved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/>
          <p:nvPr/>
        </p:nvCxnSpPr>
        <p:spPr>
          <a:xfrm>
            <a:off x="5033176" y="2743200"/>
            <a:ext cx="2608027" cy="2516990"/>
          </a:xfrm>
          <a:prstGeom prst="curved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трелка вправо 19"/>
          <p:cNvSpPr/>
          <p:nvPr/>
        </p:nvSpPr>
        <p:spPr>
          <a:xfrm>
            <a:off x="4063033" y="3660326"/>
            <a:ext cx="254527" cy="1654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4190296" y="5610587"/>
            <a:ext cx="254527" cy="1654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1488178" y="5890208"/>
            <a:ext cx="254527" cy="1654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3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8240" y="-16385"/>
            <a:ext cx="10269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Информирование студентов о необходимости присоединения к команде по коду</a:t>
            </a:r>
            <a:endParaRPr lang="ru-RU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69" y="249075"/>
            <a:ext cx="1658671" cy="56173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5C9C031-1631-43F8-ABE5-EFA16D778B12}"/>
              </a:ext>
            </a:extLst>
          </p:cNvPr>
          <p:cNvSpPr/>
          <p:nvPr/>
        </p:nvSpPr>
        <p:spPr>
          <a:xfrm>
            <a:off x="495966" y="937722"/>
            <a:ext cx="11089677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Сотрудник деканата: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Через сервис «Рассылка уведомлений» в личном кабинете или через другие каналы работы со студентами высылает код команды на присоединение всем студентам данной академической группы с текстом: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«Уважаемый студент! Поздравляем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 с началом учебного года! В текущем семестре лекционные занятия будут проводиться через облачный сервис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 Teams.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Вам необходимо проверить активацию доступа к сервисам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Office 365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странице: https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://office365.urfu.ru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/. Если активация прошла успешно, загрузите приложение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 Tea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свой компьютер. В левом вертикальном меню кликнете на иконку «Команды» и нажмите кнопку «Присоединиться или создать команду». Далее найдите иконку «Присоединиться к команде по коду» и введите код Вашей команды: ******. Вы автоматически будете зачислены в команду Вашей академической группы. 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Желаем успехов!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Подпись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i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Можно продублировать эту информацию через старосту группы.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Переходит к созданию следующей команды.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Через некоторое время проверяет все ли студенты присоединились к команде.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Являясь владельцем команды, представитель деканата может теперь через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 Teams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рассылать любую информацию студентам созданных им академических групп.</a:t>
            </a:r>
            <a:endParaRPr lang="ru-RU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52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2452" y="155623"/>
            <a:ext cx="10269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Присоединение студентов к команде по коду</a:t>
            </a:r>
            <a:endParaRPr lang="ru-RU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69" y="249075"/>
            <a:ext cx="1658671" cy="56173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5C9C031-1631-43F8-ABE5-EFA16D778B12}"/>
              </a:ext>
            </a:extLst>
          </p:cNvPr>
          <p:cNvSpPr/>
          <p:nvPr/>
        </p:nvSpPr>
        <p:spPr>
          <a:xfrm>
            <a:off x="950896" y="747517"/>
            <a:ext cx="564994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Студент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получив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письмо от представителя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деканата: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Проверяет доступ к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Office 365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облачному сервису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 Teams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ссылке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://office365.urfu.ru/. 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нет доступа к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 Teams,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активирует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Office 365.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активация прошла успешно,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загружает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приложение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 Teams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свой компьютер. </a:t>
            </a: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левом вертикальном меню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нажимает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иконку «Команды» </a:t>
            </a: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открывшемся окне в правом верхнем углу кликает на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кнопку «Присоединиться или создать команду». </a:t>
            </a: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Далее находит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иконку «Присоединиться к команде по коду» и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вводит код команды,  присланный представителем деканата.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автоматически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зачисляется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команду=академическую группу.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69" y="937722"/>
            <a:ext cx="597106" cy="5506640"/>
          </a:xfrm>
          <a:prstGeom prst="rect">
            <a:avLst/>
          </a:prstGeom>
        </p:spPr>
      </p:pic>
      <p:cxnSp>
        <p:nvCxnSpPr>
          <p:cNvPr id="7" name="Скругленная соединительная линия 6"/>
          <p:cNvCxnSpPr/>
          <p:nvPr/>
        </p:nvCxnSpPr>
        <p:spPr>
          <a:xfrm rot="16200000" flipV="1">
            <a:off x="53503" y="2660515"/>
            <a:ext cx="1507787" cy="544750"/>
          </a:xfrm>
          <a:prstGeom prst="curvedConnector3">
            <a:avLst>
              <a:gd name="adj1" fmla="val 50000"/>
            </a:avLst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849" y="3686783"/>
            <a:ext cx="5309141" cy="29863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8849" y="657459"/>
            <a:ext cx="5263378" cy="296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1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8240" y="249075"/>
            <a:ext cx="10030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команд под дисциплину преподавателем</a:t>
            </a:r>
            <a:endParaRPr lang="ru-RU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69" y="249075"/>
            <a:ext cx="1658671" cy="56173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5C9C031-1631-43F8-ABE5-EFA16D778B12}"/>
              </a:ext>
            </a:extLst>
          </p:cNvPr>
          <p:cNvSpPr/>
          <p:nvPr/>
        </p:nvSpPr>
        <p:spPr>
          <a:xfrm>
            <a:off x="1087000" y="908538"/>
            <a:ext cx="591278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Преподаватель: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Выполняет вход в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 Teams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Переходит на страницу «Команды».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правом верхнем углу нажимает «Присоединиться или создать команду».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Кликает на «Создать команду».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Выбирает тип команды «Класс».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окне «Создайте команду» вводит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наименование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своей дисциплины с указанием своей фамилии с инициалами в формате «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Дисциплина_ФИО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и нажимает кнопку «Далее».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окне «Добавление пользователей в команду» в поле «Поиск учащихся» набирает наименование академической группы, которая должна изучать его дисциплину          «Добавить».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Добавляет следующую группу и т.д. </a:t>
            </a:r>
            <a:b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окончании формирования потока «Закрыть».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Снова переходит на страницу «Команды» и проверяет, что все группы добавлены.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69" y="937722"/>
            <a:ext cx="597106" cy="5506640"/>
          </a:xfrm>
          <a:prstGeom prst="rect">
            <a:avLst/>
          </a:prstGeom>
        </p:spPr>
      </p:pic>
      <p:cxnSp>
        <p:nvCxnSpPr>
          <p:cNvPr id="10" name="Скругленная соединительная линия 9"/>
          <p:cNvCxnSpPr/>
          <p:nvPr/>
        </p:nvCxnSpPr>
        <p:spPr>
          <a:xfrm rot="10800000" flipV="1">
            <a:off x="773382" y="1774518"/>
            <a:ext cx="470023" cy="358437"/>
          </a:xfrm>
          <a:prstGeom prst="curvedConnector3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0515" y="937722"/>
            <a:ext cx="4916555" cy="27655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0515" y="3868712"/>
            <a:ext cx="4947477" cy="2782956"/>
          </a:xfrm>
          <a:prstGeom prst="rect">
            <a:avLst/>
          </a:prstGeom>
        </p:spPr>
      </p:pic>
      <p:cxnSp>
        <p:nvCxnSpPr>
          <p:cNvPr id="15" name="Скругленная соединительная линия 14"/>
          <p:cNvCxnSpPr/>
          <p:nvPr/>
        </p:nvCxnSpPr>
        <p:spPr>
          <a:xfrm flipV="1">
            <a:off x="5828306" y="1192696"/>
            <a:ext cx="5104737" cy="1208598"/>
          </a:xfrm>
          <a:prstGeom prst="curved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/>
          <p:nvPr/>
        </p:nvCxnSpPr>
        <p:spPr>
          <a:xfrm>
            <a:off x="5033176" y="2743200"/>
            <a:ext cx="2608027" cy="2516990"/>
          </a:xfrm>
          <a:prstGeom prst="curved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трелка вправо 20"/>
          <p:cNvSpPr/>
          <p:nvPr/>
        </p:nvSpPr>
        <p:spPr>
          <a:xfrm>
            <a:off x="3480177" y="5357668"/>
            <a:ext cx="254527" cy="1654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30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Прямоугольник 96"/>
          <p:cNvSpPr/>
          <p:nvPr/>
        </p:nvSpPr>
        <p:spPr>
          <a:xfrm>
            <a:off x="7906188" y="901841"/>
            <a:ext cx="4146819" cy="5799900"/>
          </a:xfrm>
          <a:prstGeom prst="rect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848240" y="240087"/>
            <a:ext cx="10030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Информационно-образовательная среда</a:t>
            </a:r>
            <a:endParaRPr lang="ru-RU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69" y="249075"/>
            <a:ext cx="1658671" cy="56173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788" y="2121991"/>
            <a:ext cx="1515132" cy="12362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789" y="3567669"/>
            <a:ext cx="1515132" cy="12233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8788" y="5000449"/>
            <a:ext cx="1515132" cy="123385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026" y="2121991"/>
            <a:ext cx="1558816" cy="124608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026" y="3567669"/>
            <a:ext cx="1558816" cy="12233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4026" y="5000449"/>
            <a:ext cx="1558816" cy="123385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87" y="2749954"/>
            <a:ext cx="789396" cy="572793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529958" y="1534341"/>
            <a:ext cx="2270235" cy="4960679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691236" y="1534341"/>
            <a:ext cx="2270235" cy="4960679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924506" y="1099525"/>
            <a:ext cx="2340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ДЕКАНАТЫ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5044873" y="1135731"/>
            <a:ext cx="2340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ПРЕПОДАВАТЕЛИ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675461" y="1494463"/>
            <a:ext cx="1975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Команды=</a:t>
            </a:r>
            <a:br>
              <a:rPr lang="ru-RU" dirty="0" smtClean="0"/>
            </a:br>
            <a:r>
              <a:rPr lang="ru-RU" dirty="0" err="1" smtClean="0"/>
              <a:t>академ</a:t>
            </a:r>
            <a:r>
              <a:rPr lang="ru-RU" dirty="0" smtClean="0"/>
              <a:t>. группы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4838380" y="1475659"/>
            <a:ext cx="1975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Команды=</a:t>
            </a:r>
            <a:br>
              <a:rPr lang="ru-RU" dirty="0" smtClean="0"/>
            </a:br>
            <a:r>
              <a:rPr lang="ru-RU" dirty="0" smtClean="0"/>
              <a:t>дисциплины</a:t>
            </a:r>
            <a:endParaRPr lang="ru-RU" dirty="0"/>
          </a:p>
        </p:txBody>
      </p:sp>
      <p:cxnSp>
        <p:nvCxnSpPr>
          <p:cNvPr id="38" name="Скругленная соединительная линия 37"/>
          <p:cNvCxnSpPr>
            <a:stCxn id="21" idx="3"/>
          </p:cNvCxnSpPr>
          <p:nvPr/>
        </p:nvCxnSpPr>
        <p:spPr>
          <a:xfrm>
            <a:off x="2442842" y="2745033"/>
            <a:ext cx="2602031" cy="1351522"/>
          </a:xfrm>
          <a:prstGeom prst="curvedConnector3">
            <a:avLst>
              <a:gd name="adj1" fmla="val 50000"/>
            </a:avLst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кругленная соединительная линия 38"/>
          <p:cNvCxnSpPr>
            <a:stCxn id="22" idx="3"/>
          </p:cNvCxnSpPr>
          <p:nvPr/>
        </p:nvCxnSpPr>
        <p:spPr>
          <a:xfrm>
            <a:off x="2442842" y="4179334"/>
            <a:ext cx="2602031" cy="1309804"/>
          </a:xfrm>
          <a:prstGeom prst="curvedConnector3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кругленная соединительная линия 41"/>
          <p:cNvCxnSpPr>
            <a:stCxn id="24" idx="3"/>
            <a:endCxn id="75" idx="1"/>
          </p:cNvCxnSpPr>
          <p:nvPr/>
        </p:nvCxnSpPr>
        <p:spPr>
          <a:xfrm flipV="1">
            <a:off x="2442842" y="2635497"/>
            <a:ext cx="2652305" cy="2981881"/>
          </a:xfrm>
          <a:prstGeom prst="curvedConnector3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-1288188" y="5137009"/>
            <a:ext cx="911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Код 3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817" y="1046526"/>
            <a:ext cx="1201105" cy="1197520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2981004" y="2321278"/>
            <a:ext cx="1738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Присоединение </a:t>
            </a:r>
            <a:br>
              <a:rPr lang="ru-RU" sz="1400" dirty="0" smtClean="0"/>
            </a:br>
            <a:r>
              <a:rPr lang="ru-RU" sz="1400" dirty="0" smtClean="0"/>
              <a:t>по наименованию группы</a:t>
            </a:r>
            <a:endParaRPr lang="ru-RU" sz="1400" dirty="0"/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254" y="1109470"/>
            <a:ext cx="1005798" cy="111583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77" y="4203954"/>
            <a:ext cx="789396" cy="572793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52" y="5658494"/>
            <a:ext cx="789396" cy="5727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671" y="1274747"/>
            <a:ext cx="1262745" cy="9370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379" y="1057641"/>
            <a:ext cx="1668960" cy="16689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798" y="2478334"/>
            <a:ext cx="3621851" cy="27934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78292" y="1874451"/>
            <a:ext cx="168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49100"/>
                </a:solidFill>
              </a:rPr>
              <a:t>Exam 1</a:t>
            </a:r>
            <a:endParaRPr lang="ru-RU" sz="2800" b="1" dirty="0">
              <a:solidFill>
                <a:srgbClr val="F491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397202" y="5847229"/>
            <a:ext cx="168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49100"/>
                </a:solidFill>
              </a:rPr>
              <a:t>Exam 2</a:t>
            </a:r>
            <a:endParaRPr lang="ru-RU" sz="2800" b="1" dirty="0">
              <a:solidFill>
                <a:srgbClr val="F491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66" y="5414420"/>
            <a:ext cx="1440180" cy="11811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732" y="5414420"/>
            <a:ext cx="2354580" cy="4724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480" y="997741"/>
            <a:ext cx="1325880" cy="883920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92705" y="3924828"/>
            <a:ext cx="390525" cy="314325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111992" y="5322451"/>
            <a:ext cx="381000" cy="333375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95147" y="2478334"/>
            <a:ext cx="381000" cy="314325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373" y="3167147"/>
            <a:ext cx="972096" cy="957064"/>
          </a:xfrm>
          <a:prstGeom prst="rect">
            <a:avLst/>
          </a:prstGeom>
        </p:spPr>
      </p:pic>
      <p:sp>
        <p:nvSpPr>
          <p:cNvPr id="96" name="Выноска со стрелкой вправо 95"/>
          <p:cNvSpPr/>
          <p:nvPr/>
        </p:nvSpPr>
        <p:spPr>
          <a:xfrm>
            <a:off x="377368" y="901841"/>
            <a:ext cx="7584122" cy="5799901"/>
          </a:xfrm>
          <a:prstGeom prst="rightArrowCallout">
            <a:avLst>
              <a:gd name="adj1" fmla="val 4295"/>
              <a:gd name="adj2" fmla="val 5087"/>
              <a:gd name="adj3" fmla="val 8945"/>
              <a:gd name="adj4" fmla="val 89597"/>
            </a:avLst>
          </a:prstGeom>
          <a:noFill/>
          <a:ln w="412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47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403" y="215378"/>
            <a:ext cx="1658671" cy="5617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97936" y="2825496"/>
            <a:ext cx="651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Спасибо за внимание!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72684" y="4837385"/>
            <a:ext cx="391788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Ларионова Виола Анатольевна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Заместитель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проректора по образовательным технологиям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+7912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2834667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v.a.larionova@urfu.ru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20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8711" y="249075"/>
            <a:ext cx="8886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 методического семинара</a:t>
            </a:r>
            <a:endParaRPr lang="ru-RU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69" y="249075"/>
            <a:ext cx="1658671" cy="56173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5C9C031-1631-43F8-ABE5-EFA16D778B12}"/>
              </a:ext>
            </a:extLst>
          </p:cNvPr>
          <p:cNvSpPr/>
          <p:nvPr/>
        </p:nvSpPr>
        <p:spPr>
          <a:xfrm>
            <a:off x="1651470" y="1353129"/>
            <a:ext cx="978431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Обоснование необходимости и подготовительные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для внедрения MS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Teams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учебный процесс</a:t>
            </a: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Aft>
                <a:spcPts val="1200"/>
              </a:spcAft>
            </a:pP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Виола Ларионова,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заместитель проректора по образовательным технологиям</a:t>
            </a: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учебной и групповой работы в MS </a:t>
            </a:r>
            <a:r>
              <a:rPr lang="ru-RU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Teams</a:t>
            </a: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Aft>
                <a:spcPts val="1200"/>
              </a:spcAft>
            </a:pP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Владимир Устинов,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начальник Управления корпоративного ИТ-обучения и инноваций</a:t>
            </a: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Опыт работы в MS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Teams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Олег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Машкин,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руководитель образовательных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 ИСА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Ответы на вопросы участников</a:t>
            </a:r>
          </a:p>
        </p:txBody>
      </p:sp>
    </p:spTree>
    <p:extLst>
      <p:ext uri="{BB962C8B-B14F-4D97-AF65-F5344CB8AC3E}">
        <p14:creationId xmlns:p14="http://schemas.microsoft.com/office/powerpoint/2010/main" val="1489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8240" y="249075"/>
            <a:ext cx="10030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Подготовка к началу учебного года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69" y="249075"/>
            <a:ext cx="1658671" cy="56173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5C9C031-1631-43F8-ABE5-EFA16D778B12}"/>
              </a:ext>
            </a:extLst>
          </p:cNvPr>
          <p:cNvSpPr/>
          <p:nvPr/>
        </p:nvSpPr>
        <p:spPr>
          <a:xfrm>
            <a:off x="480063" y="904122"/>
            <a:ext cx="6824627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Согласно Приказу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ректора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18.08.2020 №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655/03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очной и очно-заочно формы обучения устанавливается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комбинированный режим образовательного процесса: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практические занятия проводятся в традиционном формате, лекционные - с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применением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дистанционных образовательных технологий.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заочной формы обучения занятия должны проводиться только в дистанционном формате.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проведения занятий в дистанционном формате необходимо использовать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облачный сервис </a:t>
            </a:r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Microsoft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Teams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Трансляции лекционных занятий (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вебинары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проводить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специализированных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аудиторий университета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расписании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указывать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платформу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аудиторию/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только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платформу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занятие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проводится из дома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начала обучения все студенты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преподаватели должны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активировать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Office 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365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установить </a:t>
            </a:r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Microsoft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Teams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918" y="970062"/>
            <a:ext cx="3787506" cy="36337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917" y="4603808"/>
            <a:ext cx="3793721" cy="202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4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8240" y="268333"/>
            <a:ext cx="10030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Опыт </a:t>
            </a:r>
            <a:r>
              <a:rPr lang="ru-RU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дистанционного </a:t>
            </a:r>
            <a:r>
              <a:rPr lang="ru-RU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обучения </a:t>
            </a:r>
            <a:r>
              <a:rPr lang="ru-RU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весеннем </a:t>
            </a:r>
            <a:r>
              <a:rPr lang="ru-RU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семестре</a:t>
            </a:r>
            <a:endParaRPr lang="ru-RU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69" y="249075"/>
            <a:ext cx="1658671" cy="56173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5C9C031-1631-43F8-ABE5-EFA16D778B12}"/>
              </a:ext>
            </a:extLst>
          </p:cNvPr>
          <p:cNvSpPr/>
          <p:nvPr/>
        </p:nvSpPr>
        <p:spPr>
          <a:xfrm>
            <a:off x="263563" y="844788"/>
            <a:ext cx="6739730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удалось?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Образовательного процесс был переведен в онлайн-формат в кратчайшие сроки;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Большинство преподавателей смогли овладеть и использовали различные технологии онлайн-обучения;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Практически все дисциплины были обеспечены электронными ресурсами на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LMS-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платформах;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Было проведено более 80 тысяч часов онлайн-лекций и практических занятий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3876279"/>
              </p:ext>
            </p:extLst>
          </p:nvPr>
        </p:nvGraphicFramePr>
        <p:xfrm>
          <a:off x="-5650" y="3692720"/>
          <a:ext cx="7165410" cy="3400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A5C9C031-1631-43F8-ABE5-EFA16D778B12}"/>
              </a:ext>
            </a:extLst>
          </p:cNvPr>
          <p:cNvSpPr/>
          <p:nvPr/>
        </p:nvSpPr>
        <p:spPr>
          <a:xfrm>
            <a:off x="6863365" y="1127683"/>
            <a:ext cx="501512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Студентам был предоставлен доступ к лучшим онлайн-курсам на НПОО,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Coursera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Итоговая аттестация была проведена полностью в дистанционном формате;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Была организована техническая поддержка преподавателей и студентов.</a:t>
            </a:r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204871"/>
              </p:ext>
            </p:extLst>
          </p:nvPr>
        </p:nvGraphicFramePr>
        <p:xfrm>
          <a:off x="7003293" y="3639485"/>
          <a:ext cx="5231969" cy="3265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42405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8167" y="268333"/>
            <a:ext cx="10030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Проблемы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реализации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дистанционного </a:t>
            </a:r>
            <a:r>
              <a:rPr lang="ru-RU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обучения</a:t>
            </a:r>
            <a:endParaRPr lang="ru-RU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69" y="249075"/>
            <a:ext cx="1658671" cy="5617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423" y="3809841"/>
            <a:ext cx="4357995" cy="28326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680" y="851178"/>
            <a:ext cx="2958663" cy="2958663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A5C9C031-1631-43F8-ABE5-EFA16D778B12}"/>
              </a:ext>
            </a:extLst>
          </p:cNvPr>
          <p:cNvSpPr/>
          <p:nvPr/>
        </p:nvSpPr>
        <p:spPr>
          <a:xfrm>
            <a:off x="400195" y="856357"/>
            <a:ext cx="7077409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Какие возникли сложности?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было одной точки входа;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Большое количество систем, в которых приходилось работать преподавателям и студентам;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Высокая нагрузка на преподавателей по организации обучения и информированию студентов;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Недостаток опыта работы с цифровыми сервисами и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вебинарными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платформами;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Организационно-технические сложности с проведением онлайн-лекций в домашних условиях;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Недостаток коммуникации студентов и преподавателей;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Большой объем домашних заданий и самостоятельной работы у студентов;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контента «с колес» при отсутствии готового ЭОР;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Потеря записей видео-лекций в связи с превышением лимита серверного пространства;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Проблемы с записью на онлайн-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прокторинг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технические проблемы с идентификацией личности.</a:t>
            </a:r>
          </a:p>
        </p:txBody>
      </p:sp>
    </p:spTree>
    <p:extLst>
      <p:ext uri="{BB962C8B-B14F-4D97-AF65-F5344CB8AC3E}">
        <p14:creationId xmlns:p14="http://schemas.microsoft.com/office/powerpoint/2010/main" val="61982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8240" y="249075"/>
            <a:ext cx="10030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над ошибками</a:t>
            </a:r>
            <a:endParaRPr lang="ru-RU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69" y="249075"/>
            <a:ext cx="1658671" cy="561737"/>
          </a:xfrm>
          <a:prstGeom prst="rect">
            <a:avLst/>
          </a:prstGeom>
        </p:spPr>
      </p:pic>
      <p:sp>
        <p:nvSpPr>
          <p:cNvPr id="3" name="Выноска со стрелкой вправо 2"/>
          <p:cNvSpPr/>
          <p:nvPr/>
        </p:nvSpPr>
        <p:spPr>
          <a:xfrm>
            <a:off x="441433" y="1014033"/>
            <a:ext cx="9480333" cy="5675462"/>
          </a:xfrm>
          <a:prstGeom prst="rightArrowCallout">
            <a:avLst>
              <a:gd name="adj1" fmla="val 9146"/>
              <a:gd name="adj2" fmla="val 8943"/>
              <a:gd name="adj3" fmla="val 20047"/>
              <a:gd name="adj4" fmla="val 83827"/>
            </a:avLst>
          </a:prstGeom>
          <a:solidFill>
            <a:srgbClr val="5C5F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5C9C031-1631-43F8-ABE5-EFA16D778B12}"/>
              </a:ext>
            </a:extLst>
          </p:cNvPr>
          <p:cNvSpPr/>
          <p:nvPr/>
        </p:nvSpPr>
        <p:spPr>
          <a:xfrm>
            <a:off x="441435" y="995629"/>
            <a:ext cx="7966841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необходимо сделать?</a:t>
            </a:r>
            <a:endParaRPr lang="en-US" sz="2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Снизить количество систем для обучения студентов;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Выбрать одну систему в качестве одной точки входа;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Унифицировать процессы организации дистанционного обучения, в том числе проведения </a:t>
            </a:r>
            <a:r>
              <a:rPr lang="ru-RU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вебинаров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Повысить коммуникационную составляющую учебного процесса, выбрав платформу для взаимодействия преподавателей и студентов;</a:t>
            </a:r>
            <a:endParaRPr lang="ru-RU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Осуществлять понедельное планирование учебного процесса и автоматизировать процесс информирования студентов;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Обеспечить возможность доступа студентов к видео-лекциям и другим материалам на одной платформе;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Обеспечить возможность проведения дистанционных занятий в форме </a:t>
            </a:r>
            <a:r>
              <a:rPr lang="ru-RU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вебинаров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из аудиторий университета;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Провести обучение преподавателей и представителей институтов по использованию выбранной системы в учебном процессе;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Автоматизировать отчетность и усилить контроль за проведением дистанционных занятий.</a:t>
            </a:r>
            <a:endParaRPr lang="ru-RU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046" y="2849334"/>
            <a:ext cx="1986455" cy="198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8240" y="249075"/>
            <a:ext cx="10030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Достоинства 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 Teams</a:t>
            </a:r>
            <a:endParaRPr lang="ru-RU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69" y="249075"/>
            <a:ext cx="1658671" cy="56173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5C9C031-1631-43F8-ABE5-EFA16D778B12}"/>
              </a:ext>
            </a:extLst>
          </p:cNvPr>
          <p:cNvSpPr/>
          <p:nvPr/>
        </p:nvSpPr>
        <p:spPr>
          <a:xfrm>
            <a:off x="392600" y="896171"/>
            <a:ext cx="8238405" cy="5516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учше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интегрирована в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УрФУ;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студентов появляются персональные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корпоративные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mail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домене urfu.me;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просто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вебинарная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платформа, а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образовательная среда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кроме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трансляции и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записи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видео-лекций появляются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дополнительные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инструменты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Aft>
                <a:spcPts val="300"/>
              </a:spcAf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	сформировать команды; </a:t>
            </a:r>
          </a:p>
          <a:p>
            <a:pPr lvl="1">
              <a:spcAft>
                <a:spcPts val="300"/>
              </a:spcAft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прикрепить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файлы, </a:t>
            </a:r>
          </a:p>
          <a:p>
            <a:pPr lvl="1">
              <a:spcAft>
                <a:spcPts val="300"/>
              </a:spcAft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отправить задание на неделю, </a:t>
            </a:r>
          </a:p>
          <a:p>
            <a:pPr lvl="1">
              <a:spcAft>
                <a:spcPts val="300"/>
              </a:spcAft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указать ссылку на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ЭОР на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LMS-платформе; </a:t>
            </a:r>
          </a:p>
          <a:p>
            <a:pPr lvl="1">
              <a:spcAft>
                <a:spcPts val="300"/>
              </a:spcAf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	писать на белой доске во время проведения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ru-RU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вебинаров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  <a:p>
            <a:pPr lvl="1">
              <a:spcAft>
                <a:spcPts val="300"/>
              </a:spcAf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	создать вики-сайт; </a:t>
            </a:r>
          </a:p>
          <a:p>
            <a:pPr lvl="1">
              <a:spcAft>
                <a:spcPts val="300"/>
              </a:spcAf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	использовать чаты; </a:t>
            </a:r>
          </a:p>
          <a:p>
            <a:pPr lvl="1">
              <a:spcAft>
                <a:spcPts val="300"/>
              </a:spcAf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	проводить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опросы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706" y="3155603"/>
            <a:ext cx="5528807" cy="33428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678" y="896171"/>
            <a:ext cx="4346713" cy="258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1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8240" y="249075"/>
            <a:ext cx="10030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Достоинства 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 Teams</a:t>
            </a:r>
            <a:endParaRPr lang="ru-RU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69" y="249075"/>
            <a:ext cx="1658671" cy="56173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5C9C031-1631-43F8-ABE5-EFA16D778B12}"/>
              </a:ext>
            </a:extLst>
          </p:cNvPr>
          <p:cNvSpPr/>
          <p:nvPr/>
        </p:nvSpPr>
        <p:spPr>
          <a:xfrm>
            <a:off x="4240273" y="959841"/>
            <a:ext cx="763821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требуются рассылки и уведомления студентам: если в начале семестра создать команду на поток студентов, то по расписанию можно входить и присоединять всех студентов одним кликом как команду;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студентов есть возможность возвратиться к материалам, выгруженным преподавателем во время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вебинара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Преподаватель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может прокомментировать ответы студентов и оставить поощрения;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Есть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возможность установить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insight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аналитику активности студентов: цифровая активность; средняя оценка; задания, сданные вовремя; среднее время отзыва; коммуникационная активность;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ru-RU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tream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можно загружать видео-, сделанные заранее в студии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самозаписи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или записи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вебинаров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записи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вебинаров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лежат на одной платформе и могут быть просмотрены повторно студентами;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Каждому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клиенту доступно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облачное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хранилище 1 ТБ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15" y="1043846"/>
            <a:ext cx="3819587" cy="14323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4" y="4596519"/>
            <a:ext cx="3823708" cy="21495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4" y="2527281"/>
            <a:ext cx="3819587" cy="199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0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0370" y="145770"/>
            <a:ext cx="10030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Схема подключения студентов к командам</a:t>
            </a:r>
            <a:endParaRPr lang="ru-RU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69" y="249075"/>
            <a:ext cx="1658671" cy="56173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221" y="1966811"/>
            <a:ext cx="1515132" cy="12362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6222" y="3412489"/>
            <a:ext cx="1515132" cy="12233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6221" y="4845269"/>
            <a:ext cx="1515132" cy="123385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1459" y="1966811"/>
            <a:ext cx="1558816" cy="124608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1459" y="3412489"/>
            <a:ext cx="1558816" cy="12233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1459" y="4845269"/>
            <a:ext cx="1558816" cy="123385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92" y="2090332"/>
            <a:ext cx="1435357" cy="104150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09" y="3442712"/>
            <a:ext cx="1435357" cy="104150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31" y="4795092"/>
            <a:ext cx="1435357" cy="1041509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3447391" y="1379161"/>
            <a:ext cx="2270235" cy="4960679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608669" y="1379161"/>
            <a:ext cx="2270235" cy="4960679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3982645" y="910032"/>
            <a:ext cx="2340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ДЕКАНАТЫ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8072560" y="989367"/>
            <a:ext cx="2340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ПРЕПОДАВАТЕЛИ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3592894" y="1339283"/>
            <a:ext cx="1975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Команды=</a:t>
            </a:r>
            <a:br>
              <a:rPr lang="ru-RU" dirty="0" smtClean="0"/>
            </a:br>
            <a:r>
              <a:rPr lang="ru-RU" dirty="0" err="1" smtClean="0"/>
              <a:t>академ</a:t>
            </a:r>
            <a:r>
              <a:rPr lang="ru-RU" dirty="0" smtClean="0"/>
              <a:t>. группы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7755813" y="1320479"/>
            <a:ext cx="1975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Команды=</a:t>
            </a:r>
            <a:br>
              <a:rPr lang="ru-RU" dirty="0" smtClean="0"/>
            </a:br>
            <a:r>
              <a:rPr lang="ru-RU" dirty="0" smtClean="0"/>
              <a:t>дисциплины</a:t>
            </a:r>
            <a:endParaRPr lang="ru-RU" dirty="0"/>
          </a:p>
        </p:txBody>
      </p:sp>
      <p:cxnSp>
        <p:nvCxnSpPr>
          <p:cNvPr id="38" name="Скругленная соединительная линия 37"/>
          <p:cNvCxnSpPr>
            <a:stCxn id="21" idx="3"/>
            <a:endCxn id="19" idx="1"/>
          </p:cNvCxnSpPr>
          <p:nvPr/>
        </p:nvCxnSpPr>
        <p:spPr>
          <a:xfrm>
            <a:off x="5360275" y="2589853"/>
            <a:ext cx="2625947" cy="1434301"/>
          </a:xfrm>
          <a:prstGeom prst="curvedConnector3">
            <a:avLst>
              <a:gd name="adj1" fmla="val 52422"/>
            </a:avLst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кругленная соединительная линия 38"/>
          <p:cNvCxnSpPr>
            <a:stCxn id="22" idx="3"/>
            <a:endCxn id="20" idx="1"/>
          </p:cNvCxnSpPr>
          <p:nvPr/>
        </p:nvCxnSpPr>
        <p:spPr>
          <a:xfrm>
            <a:off x="5360275" y="4024154"/>
            <a:ext cx="2625946" cy="1438044"/>
          </a:xfrm>
          <a:prstGeom prst="curvedConnector3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кругленная соединительная линия 41"/>
          <p:cNvCxnSpPr>
            <a:stCxn id="24" idx="3"/>
            <a:endCxn id="18" idx="1"/>
          </p:cNvCxnSpPr>
          <p:nvPr/>
        </p:nvCxnSpPr>
        <p:spPr>
          <a:xfrm flipV="1">
            <a:off x="5360275" y="2584925"/>
            <a:ext cx="2625946" cy="2877273"/>
          </a:xfrm>
          <a:prstGeom prst="curvedConnector3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Стрелка вправо 44"/>
          <p:cNvSpPr/>
          <p:nvPr/>
        </p:nvSpPr>
        <p:spPr>
          <a:xfrm>
            <a:off x="2630469" y="2407938"/>
            <a:ext cx="1161303" cy="431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>
            <a:off x="2267473" y="3824723"/>
            <a:ext cx="1484077" cy="431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право 46"/>
          <p:cNvSpPr/>
          <p:nvPr/>
        </p:nvSpPr>
        <p:spPr>
          <a:xfrm>
            <a:off x="1794471" y="5246424"/>
            <a:ext cx="1962135" cy="431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048" y="1883548"/>
            <a:ext cx="1157779" cy="116971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923" y="4845269"/>
            <a:ext cx="1170730" cy="1182799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2614133" y="2451881"/>
            <a:ext cx="911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Код 1</a:t>
            </a:r>
            <a:endParaRPr lang="ru-RU" sz="1400" b="1" dirty="0">
              <a:solidFill>
                <a:schemeClr val="bg1"/>
              </a:solidFill>
            </a:endParaRPr>
          </a:p>
        </p:txBody>
      </p:sp>
      <p:cxnSp>
        <p:nvCxnSpPr>
          <p:cNvPr id="60" name="Соединительная линия уступом 59"/>
          <p:cNvCxnSpPr/>
          <p:nvPr/>
        </p:nvCxnSpPr>
        <p:spPr>
          <a:xfrm rot="10800000" flipV="1">
            <a:off x="1587198" y="1096460"/>
            <a:ext cx="2171678" cy="822382"/>
          </a:xfrm>
          <a:prstGeom prst="bentConnector3">
            <a:avLst>
              <a:gd name="adj1" fmla="val 99849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Соединительная линия уступом 70"/>
          <p:cNvCxnSpPr/>
          <p:nvPr/>
        </p:nvCxnSpPr>
        <p:spPr>
          <a:xfrm rot="5400000">
            <a:off x="197656" y="1866103"/>
            <a:ext cx="2365647" cy="827982"/>
          </a:xfrm>
          <a:prstGeom prst="bentConnector3">
            <a:avLst>
              <a:gd name="adj1" fmla="val 8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Соединительная линия уступом 75"/>
          <p:cNvCxnSpPr/>
          <p:nvPr/>
        </p:nvCxnSpPr>
        <p:spPr>
          <a:xfrm rot="5400000">
            <a:off x="-1300297" y="2708570"/>
            <a:ext cx="3858748" cy="674815"/>
          </a:xfrm>
          <a:prstGeom prst="bentConnector3">
            <a:avLst>
              <a:gd name="adj1" fmla="val -553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242566" y="797316"/>
            <a:ext cx="2910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Приглашение в команду по коду</a:t>
            </a:r>
            <a:endParaRPr lang="ru-RU" sz="1400" dirty="0"/>
          </a:p>
        </p:txBody>
      </p:sp>
      <p:sp>
        <p:nvSpPr>
          <p:cNvPr id="87" name="TextBox 86"/>
          <p:cNvSpPr txBox="1"/>
          <p:nvPr/>
        </p:nvSpPr>
        <p:spPr>
          <a:xfrm>
            <a:off x="2242952" y="3865626"/>
            <a:ext cx="911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Код 2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756569" y="5282779"/>
            <a:ext cx="911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Код 3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047" y="3210385"/>
            <a:ext cx="1455358" cy="1432852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96" y="790948"/>
            <a:ext cx="1201105" cy="1197520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5898437" y="2166098"/>
            <a:ext cx="1738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Присоединение </a:t>
            </a:r>
            <a:br>
              <a:rPr lang="ru-RU" sz="1400" dirty="0" smtClean="0"/>
            </a:br>
            <a:r>
              <a:rPr lang="ru-RU" sz="1400" dirty="0" smtClean="0"/>
              <a:t>по наименованию группы</a:t>
            </a:r>
            <a:endParaRPr lang="ru-RU" sz="1400" dirty="0"/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024" y="810812"/>
            <a:ext cx="1005798" cy="111583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098880" y="6437875"/>
            <a:ext cx="1702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  <a:r>
              <a:rPr lang="ru-RU" dirty="0" smtClean="0"/>
              <a:t>-й </a:t>
            </a:r>
            <a:r>
              <a:rPr lang="ru-RU" dirty="0" smtClean="0"/>
              <a:t>такт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8305281" y="6440998"/>
            <a:ext cx="1702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r>
              <a:rPr lang="ru-RU" dirty="0" smtClean="0"/>
              <a:t>-й </a:t>
            </a:r>
            <a:r>
              <a:rPr lang="ru-RU" dirty="0" smtClean="0"/>
              <a:t>такт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6159754" y="6440998"/>
            <a:ext cx="1702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r>
              <a:rPr lang="ru-RU" dirty="0" smtClean="0"/>
              <a:t>-й </a:t>
            </a:r>
            <a:r>
              <a:rPr lang="ru-RU" dirty="0" smtClean="0"/>
              <a:t>такт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4014227" y="6440998"/>
            <a:ext cx="1702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r>
              <a:rPr lang="ru-RU" dirty="0" smtClean="0"/>
              <a:t>-й </a:t>
            </a:r>
            <a:r>
              <a:rPr lang="ru-RU" dirty="0" smtClean="0"/>
              <a:t>такт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10332537" y="6440998"/>
            <a:ext cx="1702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r>
              <a:rPr lang="ru-RU" dirty="0" smtClean="0"/>
              <a:t>-й </a:t>
            </a:r>
            <a:r>
              <a:rPr lang="ru-RU" dirty="0" smtClean="0"/>
              <a:t>такт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299207" y="6437875"/>
            <a:ext cx="1702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  <a:r>
              <a:rPr lang="ru-RU" dirty="0" smtClean="0"/>
              <a:t>-й </a:t>
            </a:r>
            <a:r>
              <a:rPr lang="ru-RU" dirty="0" smtClean="0"/>
              <a:t>такт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61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11022</TotalTime>
  <Words>1311</Words>
  <Application>Microsoft Office PowerPoint</Application>
  <PresentationFormat>Широкоэкранный</PresentationFormat>
  <Paragraphs>158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Wingdings</vt:lpstr>
      <vt:lpstr>Тема Office</vt:lpstr>
      <vt:lpstr>Использование сервиса Microsoft Teams  в учебном процессе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 хлебников</dc:creator>
  <cp:lastModifiedBy>User</cp:lastModifiedBy>
  <cp:revision>242</cp:revision>
  <dcterms:created xsi:type="dcterms:W3CDTF">2019-11-30T07:51:34Z</dcterms:created>
  <dcterms:modified xsi:type="dcterms:W3CDTF">2020-08-27T07:53:49Z</dcterms:modified>
</cp:coreProperties>
</file>